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87" r:id="rId3"/>
    <p:sldId id="304" r:id="rId4"/>
    <p:sldId id="305" r:id="rId5"/>
    <p:sldId id="284" r:id="rId6"/>
    <p:sldId id="303" r:id="rId7"/>
    <p:sldId id="307" r:id="rId8"/>
    <p:sldId id="308" r:id="rId9"/>
    <p:sldId id="309" r:id="rId10"/>
    <p:sldId id="311" r:id="rId11"/>
    <p:sldId id="312" r:id="rId12"/>
    <p:sldId id="313" r:id="rId13"/>
    <p:sldId id="314" r:id="rId14"/>
    <p:sldId id="315" r:id="rId15"/>
    <p:sldId id="317" r:id="rId16"/>
    <p:sldId id="325" r:id="rId17"/>
    <p:sldId id="319" r:id="rId18"/>
    <p:sldId id="320" r:id="rId19"/>
    <p:sldId id="321" r:id="rId20"/>
    <p:sldId id="322" r:id="rId21"/>
    <p:sldId id="323" r:id="rId22"/>
    <p:sldId id="281" r:id="rId2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52" autoAdjust="0"/>
    <p:restoredTop sz="94660"/>
  </p:normalViewPr>
  <p:slideViewPr>
    <p:cSldViewPr showGuides="1">
      <p:cViewPr>
        <p:scale>
          <a:sx n="157" d="100"/>
          <a:sy n="157" d="100"/>
        </p:scale>
        <p:origin x="-294" y="-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ACA8EB-412D-4CB2-B7E5-735EE1E2083E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DF344-E73D-47E5-9EB5-2EF20446B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338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DF344-E73D-47E5-9EB5-2EF20446B09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290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atic.tildacdn.com/tild6363-6463-4830-a261-346162363564/Belarus-Badge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6513" y="0"/>
            <a:ext cx="3888433" cy="516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4139952" y="1133041"/>
            <a:ext cx="41193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 –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СТРАНА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МИРА И СОГЛАСИЯ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61789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2721619" y="441831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solidFill>
                  <a:srgbClr val="002060"/>
                </a:solidFill>
              </a:rPr>
              <a:t>Единый день </a:t>
            </a:r>
            <a:br>
              <a:rPr lang="ru-RU" sz="2300" b="1" dirty="0" smtClean="0">
                <a:solidFill>
                  <a:srgbClr val="002060"/>
                </a:solidFill>
              </a:rPr>
            </a:br>
            <a:r>
              <a:rPr lang="ru-RU" sz="2300" b="1" dirty="0" smtClean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732240" y="4484362"/>
            <a:ext cx="1696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декабрь </a:t>
            </a:r>
            <a:r>
              <a:rPr lang="ru-RU" dirty="0"/>
              <a:t>2024 </a:t>
            </a:r>
            <a:r>
              <a:rPr lang="ru-RU" dirty="0" smtClean="0"/>
              <a:t>г.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-36513" y="3795886"/>
            <a:ext cx="2592289" cy="79208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768" y="3961403"/>
            <a:ext cx="1918968" cy="39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267494"/>
            <a:ext cx="3635896" cy="115212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4443958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530428"/>
            <a:ext cx="47525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РЕФЕРЕНДУМ 2022 ГОДА </a:t>
            </a:r>
            <a:b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ЦИФРАХ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141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2843808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-244295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038477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814502"/>
            <a:ext cx="26642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ГРАЖДАНСКОЕ ОБЩЕСТВО БЕЛАРУСИ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740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 rot="5400000">
            <a:off x="8596207" y="-244295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>
            <a:off x="176411" y="4196951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36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8346559" y="-99314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3018424" y="-2634"/>
            <a:ext cx="1121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0800000">
            <a:off x="7740352" y="1779662"/>
            <a:ext cx="12336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58436" y="671250"/>
            <a:ext cx="421396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Принятые решения послужат прочной основой для сохранения белорусского народа как уникальной исторической общности и приумножения национального достояния, созданного целыми </a:t>
            </a:r>
            <a: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поколениями.</a:t>
            </a:r>
            <a:endParaRPr lang="ru-RU" sz="2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013555" y="3610932"/>
            <a:ext cx="37267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200" i="1" dirty="0" err="1" smtClean="0">
                <a:solidFill>
                  <a:schemeClr val="bg1"/>
                </a:solidFill>
              </a:rPr>
              <a:t>А.Г.Лукашенко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1200" i="1" dirty="0">
                <a:solidFill>
                  <a:schemeClr val="bg1"/>
                </a:solidFill>
              </a:rPr>
              <a:t>Второй день заседания VII Всебелорусского народного собрания</a:t>
            </a:r>
            <a:r>
              <a:rPr lang="ru-RU" sz="1200" i="1" dirty="0" smtClean="0">
                <a:solidFill>
                  <a:schemeClr val="bg1"/>
                </a:solidFill>
              </a:rPr>
              <a:t/>
            </a:r>
            <a:br>
              <a:rPr lang="ru-RU" sz="1200" i="1" dirty="0" smtClean="0">
                <a:solidFill>
                  <a:schemeClr val="bg1"/>
                </a:solidFill>
              </a:rPr>
            </a:br>
            <a:r>
              <a:rPr lang="ru-RU" sz="1200" i="1" dirty="0">
                <a:solidFill>
                  <a:schemeClr val="bg1"/>
                </a:solidFill>
              </a:rPr>
              <a:t>25 </a:t>
            </a:r>
            <a:r>
              <a:rPr lang="ru-RU" sz="1200" i="1" dirty="0" smtClean="0">
                <a:solidFill>
                  <a:schemeClr val="bg1"/>
                </a:solidFill>
              </a:rPr>
              <a:t>апреля 2024 </a:t>
            </a:r>
            <a:r>
              <a:rPr lang="ru-RU" sz="1200" i="1" dirty="0">
                <a:solidFill>
                  <a:schemeClr val="bg1"/>
                </a:solidFill>
              </a:rPr>
              <a:t>г</a:t>
            </a:r>
            <a:r>
              <a:rPr lang="ru-RU" sz="1200" i="1" dirty="0" smtClean="0">
                <a:solidFill>
                  <a:schemeClr val="bg1"/>
                </a:solidFill>
              </a:rPr>
              <a:t>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71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" y="437245"/>
            <a:ext cx="6084169" cy="127040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8145606" y="-675275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824394"/>
            <a:ext cx="56166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ГОСТЕПРИИМНАЯ БЕЛАРУСЬ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856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339502"/>
            <a:ext cx="7596336" cy="93610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38882" y="1856804"/>
            <a:ext cx="180020" cy="4577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03778" y="4189300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561332"/>
            <a:ext cx="734481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БЕЗВИЗОВЫЙ ПОРЯДОК ВЪЕЗДА ДЕЙСТВУЕТ </a:t>
            </a:r>
            <a:endParaRPr lang="ru-RU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746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2843808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-198022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11838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6604" y="1448365"/>
            <a:ext cx="25922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КОЛИЧЕСТВО ИНОСТРАНЦЕВ,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ПРИБЫВШИХ </a:t>
            </a: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В БЕЛАРУСЬ </a:t>
            </a: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ПО "БЕЗВИЗУ"</a:t>
            </a:r>
          </a:p>
        </p:txBody>
      </p:sp>
    </p:spTree>
    <p:extLst>
      <p:ext uri="{BB962C8B-B14F-4D97-AF65-F5344CB8AC3E}">
        <p14:creationId xmlns:p14="http://schemas.microsoft.com/office/powerpoint/2010/main" val="2264958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8346559" y="-99314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11560" y="444624"/>
            <a:ext cx="4968552" cy="4071342"/>
          </a:xfrm>
          <a:prstGeom prst="rect">
            <a:avLst/>
          </a:prstGeom>
          <a:solidFill>
            <a:srgbClr val="182C7F">
              <a:alpha val="8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210112" y="51470"/>
            <a:ext cx="1121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0800000">
            <a:off x="4634463" y="1837148"/>
            <a:ext cx="12336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43608" y="699542"/>
            <a:ext cx="44644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Они сюда с удовольствием едут, несмотря на вранье, которое распространяют о белорусском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 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чего бы нам это ни стоило, мы эту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привлекательность 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должны сохранять. Я уже не раз говорил, что народы не должны страдать из-за глупости своих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руководителей.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36202" y="3600201"/>
            <a:ext cx="45005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200" i="1" dirty="0" err="1" smtClean="0">
                <a:solidFill>
                  <a:schemeClr val="bg1"/>
                </a:solidFill>
              </a:rPr>
              <a:t>А.Г.Лукашенко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1200" i="1" dirty="0">
                <a:solidFill>
                  <a:schemeClr val="bg1"/>
                </a:solidFill>
              </a:rPr>
              <a:t>Торжественная церемония чествования </a:t>
            </a:r>
            <a:r>
              <a:rPr lang="ru-RU" sz="1200" i="1" dirty="0" smtClean="0">
                <a:solidFill>
                  <a:schemeClr val="bg1"/>
                </a:solidFill>
              </a:rPr>
              <a:t>аграриев на </a:t>
            </a:r>
            <a:r>
              <a:rPr lang="ru-RU" sz="1200" i="1" dirty="0">
                <a:solidFill>
                  <a:schemeClr val="bg1"/>
                </a:solidFill>
              </a:rPr>
              <a:t>фестивале-ярмарке "Дажынкі-2024" в </a:t>
            </a:r>
            <a:r>
              <a:rPr lang="ru-RU" sz="1200" i="1" dirty="0" err="1" smtClean="0">
                <a:solidFill>
                  <a:schemeClr val="bg1"/>
                </a:solidFill>
              </a:rPr>
              <a:t>г.Мосты</a:t>
            </a:r>
            <a:r>
              <a:rPr lang="ru-RU" sz="1200" i="1" dirty="0" smtClean="0">
                <a:solidFill>
                  <a:schemeClr val="bg1"/>
                </a:solidFill>
              </a:rPr>
              <a:t>  2 </a:t>
            </a:r>
            <a:r>
              <a:rPr lang="ru-RU" sz="1200" i="1" dirty="0">
                <a:solidFill>
                  <a:schemeClr val="bg1"/>
                </a:solidFill>
              </a:rPr>
              <a:t>ноября </a:t>
            </a:r>
            <a:r>
              <a:rPr lang="ru-RU" sz="1200" i="1" dirty="0" smtClean="0">
                <a:solidFill>
                  <a:schemeClr val="bg1"/>
                </a:solidFill>
              </a:rPr>
              <a:t>2024 </a:t>
            </a:r>
            <a:r>
              <a:rPr lang="ru-RU" sz="1200" i="1" dirty="0">
                <a:solidFill>
                  <a:schemeClr val="bg1"/>
                </a:solidFill>
              </a:rPr>
              <a:t>г</a:t>
            </a:r>
            <a:r>
              <a:rPr lang="ru-RU" sz="1200" i="1" dirty="0" smtClean="0">
                <a:solidFill>
                  <a:schemeClr val="bg1"/>
                </a:solidFill>
              </a:rPr>
              <a:t>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972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" y="437245"/>
            <a:ext cx="7164289" cy="127040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8145606" y="-675275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5575" y="595395"/>
            <a:ext cx="64832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МИРОЛЮБИВАЯ ВНЕШНЯЯ ПОЛИТИКА БЕЛАРУСИ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260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-8955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27584" y="339502"/>
            <a:ext cx="7693636" cy="1296144"/>
          </a:xfrm>
          <a:prstGeom prst="rect">
            <a:avLst/>
          </a:prstGeom>
          <a:solidFill>
            <a:srgbClr val="182C7F">
              <a:alpha val="86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938882" y="457783"/>
            <a:ext cx="74841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РЕСПУБЛИКА БЕЛАРУСЬ ЯВЛЯЕТСЯ АВТОРОМ РЯДА ИНИЦИАТИВ, НАПРАВЛЕННЫХ НА УКРЕПЛЕНИЕ ГЛОБАЛЬНОЙ И РЕГИОНАЛЬНОЙ БЕЗОПАСНОСТИ</a:t>
            </a:r>
            <a:endParaRPr lang="ru-RU" sz="1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-20538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62149" y="3651870"/>
            <a:ext cx="78376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Еще будучи в составе СССР, Беларусь регулярно инициировала принятие Генеральной Ассамблеей ООН резолюции «Запрещение разработки и производства новых видов оружия массового уничтожения и новых систем такого оружия: доклад Конференции по разоружению</a:t>
            </a:r>
            <a:r>
              <a:rPr lang="ru-RU" sz="1600" dirty="0" smtClean="0"/>
              <a:t>»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05086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39552" y="1541388"/>
            <a:ext cx="4899598" cy="360098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ts val="2000"/>
              </a:lnSpc>
            </a:pPr>
            <a:r>
              <a:rPr lang="ru-RU" sz="1900" b="1" dirty="0" smtClean="0"/>
              <a:t>ЭТНОКОНФЕССИОНАЛЬНАЯ ПОЛИТИКА БЕЛАРУСИ – ЗАЛОГ ГРАЖДАНСКОГО МИРА И СОГЛАСИЯ В ОБЩЕСТВЕ</a:t>
            </a:r>
          </a:p>
          <a:p>
            <a:pPr>
              <a:lnSpc>
                <a:spcPts val="2000"/>
              </a:lnSpc>
            </a:pPr>
            <a:endParaRPr lang="ru-RU" sz="1900" b="1" dirty="0" smtClean="0"/>
          </a:p>
          <a:p>
            <a:pPr>
              <a:lnSpc>
                <a:spcPts val="2000"/>
              </a:lnSpc>
            </a:pPr>
            <a:r>
              <a:rPr lang="ru-RU" sz="1900" b="1" dirty="0" smtClean="0"/>
              <a:t>ОБЩЕСТВЕННОЕ СОГЛАСИЕ КАК ОСНОВА СТАБИЛЬНОГО РАЗВИТИЯ БЕЛОРУССКОГО ОБЩЕСТВА</a:t>
            </a:r>
          </a:p>
          <a:p>
            <a:pPr>
              <a:lnSpc>
                <a:spcPts val="2000"/>
              </a:lnSpc>
            </a:pPr>
            <a:endParaRPr lang="ru-RU" sz="1900" b="1" dirty="0" smtClean="0"/>
          </a:p>
          <a:p>
            <a:pPr>
              <a:lnSpc>
                <a:spcPts val="2000"/>
              </a:lnSpc>
            </a:pPr>
            <a:r>
              <a:rPr lang="ru-RU" sz="1900" b="1" dirty="0" smtClean="0"/>
              <a:t>ГОСТЕПРИИМНАЯ БЕЛАРУСЬ</a:t>
            </a:r>
          </a:p>
          <a:p>
            <a:pPr>
              <a:lnSpc>
                <a:spcPts val="2000"/>
              </a:lnSpc>
            </a:pPr>
            <a:endParaRPr lang="ru-RU" sz="1900" b="1" dirty="0" smtClean="0"/>
          </a:p>
          <a:p>
            <a:pPr>
              <a:lnSpc>
                <a:spcPts val="2000"/>
              </a:lnSpc>
            </a:pPr>
            <a:r>
              <a:rPr lang="ru-RU" sz="1900" b="1" dirty="0" smtClean="0"/>
              <a:t>МИРОЛЮБИВАЯ ВНЕШНЯЯ ПОЛИТИКА БЕЛАРУСИ</a:t>
            </a:r>
            <a:endParaRPr lang="ru-RU" sz="19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889201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-1" y="437246"/>
            <a:ext cx="5652121" cy="8152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65960" y="583247"/>
            <a:ext cx="3612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АСПЕКТЫ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03000" y="548279"/>
            <a:ext cx="180020" cy="593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26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4679" y="0"/>
            <a:ext cx="9148679" cy="514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935088" y="342057"/>
            <a:ext cx="8208912" cy="126333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1326400" y="465893"/>
            <a:ext cx="7495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ОКТЯБРЕ 2023 Г. И В ОКТЯБРЕ–НОЯБРЕ 2024 Г. В Г.МИНСКЕ ПРОШЛИ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МЕЖДУНАРОДНЫЕ КОНФЕРЕНЦИИ ПО ЕВРАЗИЙСКОЙ БЕЗОПАСНОСТИ 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321967" y="-7714"/>
            <a:ext cx="435169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555776" y="3997376"/>
            <a:ext cx="6265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НАЧАТА РАЗРАБОТКА «ЕВРАЗИЙСКОЙ ХАРТИИ МНОГООБРАЗИЯ И МНОГОПОЛЯРНОСТИ В XXI ВЕКЕ»</a:t>
            </a:r>
          </a:p>
        </p:txBody>
      </p:sp>
    </p:spTree>
    <p:extLst>
      <p:ext uri="{BB962C8B-B14F-4D97-AF65-F5344CB8AC3E}">
        <p14:creationId xmlns:p14="http://schemas.microsoft.com/office/powerpoint/2010/main" val="312327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96" y="437244"/>
            <a:ext cx="4853136" cy="170245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8145606" y="-675275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5577" y="560750"/>
            <a:ext cx="396043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</a:rPr>
              <a:t>АКТИВИЗИРУЮТСЯ ПРОЦЕССЫ </a:t>
            </a:r>
            <a:br>
              <a:rPr lang="ru-RU" sz="2200" b="1" dirty="0" smtClean="0">
                <a:solidFill>
                  <a:schemeClr val="bg1"/>
                </a:solidFill>
              </a:rPr>
            </a:br>
            <a:r>
              <a:rPr lang="ru-RU" sz="2200" b="1" dirty="0" smtClean="0">
                <a:solidFill>
                  <a:schemeClr val="bg1"/>
                </a:solidFill>
              </a:rPr>
              <a:t>РЕГИОНАЛИЗАЦИИ И ФОРМИРОВАНИЯ НОВЫХ ЦЕНТРОВ СИЛЫ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81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2013" y="516710"/>
            <a:ext cx="4248471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трудятся на общий результат. Все разные, а семья одна. И ответственность за нее тоже общая…</a:t>
            </a:r>
          </a:p>
          <a:p>
            <a:r>
              <a:rPr lang="ru-RU" sz="19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Разорвать и прихватить Беларусь желающих много. Как только расслабимся и самоуспокоимся – исчезнем с карты мира. Как уже говорил, в следующие пять лет отшлифуем страну и приведем </a:t>
            </a:r>
            <a:r>
              <a:rPr lang="ru-RU" sz="19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9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ее </a:t>
            </a:r>
            <a:r>
              <a:rPr lang="ru-RU" sz="19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идеальное </a:t>
            </a:r>
            <a:r>
              <a:rPr lang="ru-RU" sz="19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состояние.</a:t>
            </a:r>
            <a:endParaRPr lang="ru-RU" sz="19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5496" y="-236562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427985" y="1995686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8563571" y="117698"/>
            <a:ext cx="296762" cy="8640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72013" y="3974115"/>
            <a:ext cx="45124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</a:p>
          <a:p>
            <a:r>
              <a:rPr lang="ru-RU" sz="1400" i="1" dirty="0">
                <a:solidFill>
                  <a:schemeClr val="bg1"/>
                </a:solidFill>
              </a:rPr>
              <a:t>Торжественная церемония чествования аграриев фестиваля-ярмарки "Дажынкi-2024" в </a:t>
            </a:r>
            <a:r>
              <a:rPr lang="ru-RU" sz="1400" i="1" dirty="0" err="1" smtClean="0">
                <a:solidFill>
                  <a:schemeClr val="bg1"/>
                </a:solidFill>
              </a:rPr>
              <a:t>г.Климовичи</a:t>
            </a:r>
            <a:r>
              <a:rPr lang="ru-RU" sz="1400" i="1" dirty="0" smtClean="0">
                <a:solidFill>
                  <a:schemeClr val="bg1"/>
                </a:solidFill>
              </a:rPr>
              <a:t> </a:t>
            </a:r>
            <a:r>
              <a:rPr lang="ru-RU" sz="1400" i="1" dirty="0">
                <a:solidFill>
                  <a:schemeClr val="bg1"/>
                </a:solidFill>
              </a:rPr>
              <a:t/>
            </a:r>
            <a:br>
              <a:rPr lang="ru-RU" sz="1400" i="1" dirty="0">
                <a:solidFill>
                  <a:schemeClr val="bg1"/>
                </a:solidFill>
              </a:rPr>
            </a:br>
            <a:r>
              <a:rPr lang="ru-RU" sz="1400" i="1" dirty="0" smtClean="0">
                <a:solidFill>
                  <a:schemeClr val="bg1"/>
                </a:solidFill>
              </a:rPr>
              <a:t>16 </a:t>
            </a:r>
            <a:r>
              <a:rPr lang="ru-RU" sz="1400" i="1" dirty="0">
                <a:solidFill>
                  <a:schemeClr val="bg1"/>
                </a:solidFill>
              </a:rPr>
              <a:t>ноября 2024 г. </a:t>
            </a:r>
            <a:endParaRPr lang="ru-RU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925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8346559" y="-99314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11561" y="444624"/>
            <a:ext cx="4434548" cy="4254252"/>
          </a:xfrm>
          <a:prstGeom prst="rect">
            <a:avLst/>
          </a:prstGeom>
          <a:solidFill>
            <a:srgbClr val="182C7F">
              <a:alpha val="8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467544" y="267494"/>
            <a:ext cx="1121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0800000">
            <a:off x="3707905" y="1843826"/>
            <a:ext cx="12336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59573" y="987574"/>
            <a:ext cx="35284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все разные. Порой абсолютно разные. Но мы – единый белорусский народ.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праву земли, на которой вместе живем сейчас и на которой будут жить наши дети. И для этого мы сделаем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все.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283669" y="3651855"/>
            <a:ext cx="39364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200" i="1" dirty="0" err="1" smtClean="0">
                <a:solidFill>
                  <a:schemeClr val="bg1"/>
                </a:solidFill>
              </a:rPr>
              <a:t>А.Г.Лукашенко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1200" i="1" dirty="0">
                <a:solidFill>
                  <a:schemeClr val="bg1"/>
                </a:solidFill>
              </a:rPr>
              <a:t>Торжественная церемония чествования аграриев </a:t>
            </a:r>
            <a:r>
              <a:rPr lang="ru-RU" sz="1200" i="1" dirty="0" smtClean="0">
                <a:solidFill>
                  <a:schemeClr val="bg1"/>
                </a:solidFill>
              </a:rPr>
              <a:t/>
            </a:r>
            <a:br>
              <a:rPr lang="ru-RU" sz="1200" i="1" dirty="0" smtClean="0">
                <a:solidFill>
                  <a:schemeClr val="bg1"/>
                </a:solidFill>
              </a:rPr>
            </a:br>
            <a:r>
              <a:rPr lang="ru-RU" sz="1200" i="1" dirty="0" smtClean="0">
                <a:solidFill>
                  <a:schemeClr val="bg1"/>
                </a:solidFill>
              </a:rPr>
              <a:t>на </a:t>
            </a:r>
            <a:r>
              <a:rPr lang="ru-RU" sz="1200" i="1" dirty="0">
                <a:solidFill>
                  <a:schemeClr val="bg1"/>
                </a:solidFill>
              </a:rPr>
              <a:t>фестивале-ярмарке "Дажынкі-2024" в </a:t>
            </a:r>
            <a:r>
              <a:rPr lang="ru-RU" sz="1200" i="1" dirty="0" err="1" smtClean="0">
                <a:solidFill>
                  <a:schemeClr val="bg1"/>
                </a:solidFill>
              </a:rPr>
              <a:t>г.Мосты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  <a:br>
              <a:rPr lang="ru-RU" sz="1200" i="1" dirty="0" smtClean="0">
                <a:solidFill>
                  <a:schemeClr val="bg1"/>
                </a:solidFill>
              </a:rPr>
            </a:br>
            <a:r>
              <a:rPr lang="ru-RU" sz="1200" i="1" dirty="0">
                <a:solidFill>
                  <a:schemeClr val="bg1"/>
                </a:solidFill>
              </a:rPr>
              <a:t>2 ноября </a:t>
            </a:r>
            <a:r>
              <a:rPr lang="ru-RU" sz="1200" i="1" dirty="0" smtClean="0">
                <a:solidFill>
                  <a:schemeClr val="bg1"/>
                </a:solidFill>
              </a:rPr>
              <a:t>2024 </a:t>
            </a:r>
            <a:r>
              <a:rPr lang="ru-RU" sz="1200" i="1" dirty="0">
                <a:solidFill>
                  <a:schemeClr val="bg1"/>
                </a:solidFill>
              </a:rPr>
              <a:t>г</a:t>
            </a:r>
            <a:r>
              <a:rPr lang="ru-RU" sz="1200" i="1" dirty="0" smtClean="0">
                <a:solidFill>
                  <a:schemeClr val="bg1"/>
                </a:solidFill>
              </a:rPr>
              <a:t>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759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" y="437245"/>
            <a:ext cx="7164289" cy="163044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8145606" y="-675275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606523"/>
            <a:ext cx="561662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ЭТНОКОНФЕССИОНАЛЬНЫЙ МИР: БЕЛОРУССКИЙ РЕЦЕПТ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923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931" y="0"/>
            <a:ext cx="9130136" cy="513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211404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025504" y="411512"/>
            <a:ext cx="5722960" cy="8294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665572" y="434157"/>
            <a:ext cx="5148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 - ГЛАВНЫЙ ПЕРЕКРЕСТОК ЕВРОПЕЙСКИХ ДОРОГ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77532" y="471532"/>
            <a:ext cx="180020" cy="6720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47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5760640" cy="162018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93304" y="548376"/>
            <a:ext cx="549086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годы Великой Отечественной войны плечом </a:t>
            </a:r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</a:t>
            </a: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плечу с белорусами сражались представители 70 национальностей, всеми силами приближая Великую </a:t>
            </a:r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Победу</a:t>
            </a:r>
            <a:endParaRPr lang="ru-RU" sz="1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2427734"/>
            <a:ext cx="33123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/>
              <a:t>Маршалы </a:t>
            </a:r>
            <a:r>
              <a:rPr lang="ru-RU" sz="1600" i="1" dirty="0"/>
              <a:t>Победы Жуков Г.К. (русский), Баграмян И.Х. (армянин), Рокоссовский К.К. (поляк); </a:t>
            </a:r>
            <a:r>
              <a:rPr lang="ru-RU" sz="1600" i="1" dirty="0" smtClean="0"/>
              <a:t>Герои </a:t>
            </a:r>
            <a:r>
              <a:rPr lang="ru-RU" sz="1600" i="1" dirty="0"/>
              <a:t>Советского Союза азербайджанец </a:t>
            </a:r>
            <a:r>
              <a:rPr lang="ru-RU" sz="1600" i="1" dirty="0" err="1"/>
              <a:t>Рафиев</a:t>
            </a:r>
            <a:r>
              <a:rPr lang="ru-RU" sz="1600" i="1" dirty="0"/>
              <a:t> Н.Р., армянин </a:t>
            </a:r>
            <a:r>
              <a:rPr lang="ru-RU" sz="1600" i="1" dirty="0" err="1"/>
              <a:t>Авакян</a:t>
            </a:r>
            <a:r>
              <a:rPr lang="ru-RU" sz="1600" i="1" dirty="0"/>
              <a:t> Г.А., казах </a:t>
            </a:r>
            <a:r>
              <a:rPr lang="ru-RU" sz="1600" i="1" dirty="0" err="1"/>
              <a:t>Искалиев</a:t>
            </a:r>
            <a:r>
              <a:rPr lang="ru-RU" sz="1600" i="1" dirty="0"/>
              <a:t> С., киргиз </a:t>
            </a:r>
            <a:r>
              <a:rPr lang="ru-RU" sz="1600" i="1" dirty="0" err="1"/>
              <a:t>Асаналиев</a:t>
            </a:r>
            <a:r>
              <a:rPr lang="ru-RU" sz="1600" i="1" dirty="0"/>
              <a:t> Дж., таджик Азизов Д., туркмен </a:t>
            </a:r>
            <a:r>
              <a:rPr lang="ru-RU" sz="1600" i="1" dirty="0" err="1"/>
              <a:t>Аннаев</a:t>
            </a:r>
            <a:r>
              <a:rPr lang="ru-RU" sz="1600" i="1" dirty="0"/>
              <a:t> О., узбек Якубов О., </a:t>
            </a:r>
            <a:r>
              <a:rPr lang="ru-RU" sz="1600" i="1" dirty="0" smtClean="0"/>
              <a:t>украинец </a:t>
            </a:r>
            <a:r>
              <a:rPr lang="ru-RU" sz="1600" i="1" dirty="0"/>
              <a:t>Беда Л.И. и многие другие.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176057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8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3457552" cy="514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025504" y="411511"/>
            <a:ext cx="5650952" cy="136815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3671664" y="531555"/>
            <a:ext cx="48509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МНОГОНАЦИОНАЛЬНАЯ И МНОГОКОНФЕССИОНАЛЬНАЯ БЕЛАРУСЬ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277532" y="627794"/>
            <a:ext cx="180020" cy="1007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323528" y="0"/>
            <a:ext cx="435169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8820472" y="4191933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635896" y="1995686"/>
            <a:ext cx="504056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ЭТНИЧЕСКОЕ РАЗНООБРАЗИЕ</a:t>
            </a:r>
          </a:p>
          <a:p>
            <a:r>
              <a:rPr lang="ru-RU" sz="1400" b="1" dirty="0" smtClean="0"/>
              <a:t>156 </a:t>
            </a:r>
            <a:r>
              <a:rPr lang="ru-RU" sz="1400" b="1" dirty="0"/>
              <a:t>национальностей</a:t>
            </a:r>
            <a:r>
              <a:rPr lang="ru-RU" sz="1400" dirty="0"/>
              <a:t> проживают на белорусской земле, сохраняя традиции добрососедства.</a:t>
            </a:r>
          </a:p>
          <a:p>
            <a:r>
              <a:rPr lang="ru-RU" sz="1400" b="1" dirty="0"/>
              <a:t>140 национально-культурных объединений</a:t>
            </a:r>
            <a:r>
              <a:rPr lang="ru-RU" sz="1400" dirty="0"/>
              <a:t> из </a:t>
            </a:r>
            <a:r>
              <a:rPr lang="ru-RU" sz="1400" b="1" dirty="0"/>
              <a:t>25 национальных общностей</a:t>
            </a:r>
            <a:r>
              <a:rPr lang="ru-RU" sz="1400" dirty="0"/>
              <a:t> зарегистрированы и активно действуют.</a:t>
            </a:r>
          </a:p>
          <a:p>
            <a:r>
              <a:rPr lang="ru-RU" sz="1400" dirty="0"/>
              <a:t>Особое внимание уделяется сохранению мира, согласия и культурному развитию этносов.</a:t>
            </a:r>
          </a:p>
          <a:p>
            <a:r>
              <a:rPr lang="ru-RU" sz="1400" b="1" dirty="0" smtClean="0"/>
              <a:t>РЕЛИГИОЗНАЯ СТАБИЛЬНОСТЬ</a:t>
            </a:r>
          </a:p>
          <a:p>
            <a:r>
              <a:rPr lang="ru-RU" sz="1400" b="1" dirty="0" smtClean="0"/>
              <a:t>25 </a:t>
            </a:r>
            <a:r>
              <a:rPr lang="ru-RU" sz="1400" b="1" dirty="0"/>
              <a:t>конфессий и религиозных направлений</a:t>
            </a:r>
            <a:r>
              <a:rPr lang="ru-RU" sz="1400" dirty="0"/>
              <a:t> мирно сосуществуют в стране.</a:t>
            </a:r>
          </a:p>
          <a:p>
            <a:r>
              <a:rPr lang="ru-RU" sz="1400" b="1" dirty="0"/>
              <a:t>3 592 религиозные организации</a:t>
            </a:r>
            <a:r>
              <a:rPr lang="ru-RU" sz="1400" dirty="0"/>
              <a:t> активно работают, поддерживая духовные ценности.</a:t>
            </a:r>
          </a:p>
        </p:txBody>
      </p:sp>
    </p:spTree>
    <p:extLst>
      <p:ext uri="{BB962C8B-B14F-4D97-AF65-F5344CB8AC3E}">
        <p14:creationId xmlns:p14="http://schemas.microsoft.com/office/powerpoint/2010/main" val="244187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8346559" y="-99314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27137" y="-2634"/>
            <a:ext cx="1121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0800000">
            <a:off x="4067945" y="1851670"/>
            <a:ext cx="12336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71600" y="671250"/>
            <a:ext cx="45365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Идея народного единства пронизывает всю нашу историю. Здесь испокон веков находили приют люди, бежавшие от религиозных войн, междоусобиц, гонений. А в дни лихолетья они объединялись с местным населением, давали отпор врагу, побеждали и сообща строили свое белорусское счастье. Таков ключ к пониманию шифра жизни 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нашей 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земле </a:t>
            </a: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нашей 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вами.</a:t>
            </a:r>
            <a:endParaRPr lang="ru-R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89219" y="3610933"/>
            <a:ext cx="37267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200" i="1" dirty="0" err="1" smtClean="0">
                <a:solidFill>
                  <a:schemeClr val="bg1"/>
                </a:solidFill>
              </a:rPr>
              <a:t>А.Г.Лукашенко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1200" i="1" dirty="0">
                <a:solidFill>
                  <a:schemeClr val="bg1"/>
                </a:solidFill>
              </a:rPr>
              <a:t>Встреча с представителями разных национальностей, проживающих в Беларуси </a:t>
            </a:r>
            <a:r>
              <a:rPr lang="ru-RU" sz="1200" i="1" dirty="0" smtClean="0">
                <a:solidFill>
                  <a:schemeClr val="bg1"/>
                </a:solidFill>
              </a:rPr>
              <a:t/>
            </a:r>
            <a:br>
              <a:rPr lang="ru-RU" sz="1200" i="1" dirty="0" smtClean="0">
                <a:solidFill>
                  <a:schemeClr val="bg1"/>
                </a:solidFill>
              </a:rPr>
            </a:br>
            <a:r>
              <a:rPr lang="ru-RU" sz="1200" i="1" dirty="0" smtClean="0">
                <a:solidFill>
                  <a:schemeClr val="bg1"/>
                </a:solidFill>
              </a:rPr>
              <a:t>12 сентября 2024 </a:t>
            </a:r>
            <a:r>
              <a:rPr lang="ru-RU" sz="1200" i="1" dirty="0">
                <a:solidFill>
                  <a:schemeClr val="bg1"/>
                </a:solidFill>
              </a:rPr>
              <a:t>г</a:t>
            </a:r>
            <a:r>
              <a:rPr lang="ru-RU" sz="1200" i="1" dirty="0" smtClean="0">
                <a:solidFill>
                  <a:schemeClr val="bg1"/>
                </a:solidFill>
              </a:rPr>
              <a:t>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548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" y="437245"/>
            <a:ext cx="7164289" cy="163044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8145606" y="-675275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606523"/>
            <a:ext cx="561662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ОБЩЕСТВЕННОЕ СОГЛАСИЕ КАК ОСНОВА СТАБИЛЬНОГО РАЗВИТИЯ БЕЛОРУССКОГО ОБЩЕСТВА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790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4624</TotalTime>
  <Words>547</Words>
  <Application>Microsoft Office PowerPoint</Application>
  <PresentationFormat>Экран (16:9)</PresentationFormat>
  <Paragraphs>63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User</cp:lastModifiedBy>
  <cp:revision>259</cp:revision>
  <dcterms:created xsi:type="dcterms:W3CDTF">2024-07-24T10:48:12Z</dcterms:created>
  <dcterms:modified xsi:type="dcterms:W3CDTF">2024-12-16T08:34:08Z</dcterms:modified>
</cp:coreProperties>
</file>