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75" r:id="rId10"/>
    <p:sldId id="358" r:id="rId11"/>
    <p:sldId id="371" r:id="rId12"/>
    <p:sldId id="360" r:id="rId13"/>
    <p:sldId id="355" r:id="rId14"/>
    <p:sldId id="356" r:id="rId15"/>
    <p:sldId id="374" r:id="rId16"/>
    <p:sldId id="373" r:id="rId17"/>
    <p:sldId id="370" r:id="rId18"/>
    <p:sldId id="302" r:id="rId19"/>
    <p:sldId id="283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63" d="100"/>
          <a:sy n="163" d="100"/>
        </p:scale>
        <p:origin x="-1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5000"/>
                    <a:lumMod val="110000"/>
                  </a:schemeClr>
                </a:gs>
                <a:gs pos="88000">
                  <a:schemeClr val="accent2">
                    <a:tint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$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35919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61-4E85-9472-752468CBFC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lumMod val="110000"/>
                  </a:schemeClr>
                </a:gs>
                <a:gs pos="88000">
                  <a:schemeClr val="accent4">
                    <a:tint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$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35476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61-4E85-9472-752468CBFC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90"/>
        <c:axId val="228906496"/>
        <c:axId val="228908032"/>
      </c:barChart>
      <c:catAx>
        <c:axId val="2289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908032"/>
        <c:crosses val="autoZero"/>
        <c:auto val="1"/>
        <c:lblAlgn val="ctr"/>
        <c:lblOffset val="100"/>
        <c:noMultiLvlLbl val="0"/>
      </c:catAx>
      <c:valAx>
        <c:axId val="22890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90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ОЦП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smtClean="0">
                <a:solidFill>
                  <a:srgbClr val="00B0F0"/>
                </a:solidFill>
              </a:rPr>
              <a:t>на «ПОЛЕ КВЕТАК»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9662"/>
            <a:ext cx="3720130" cy="27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1917"/>
            <a:ext cx="3625025" cy="188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4566"/>
            <a:ext cx="3571200" cy="16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36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F46ABD8-A667-43F7-AF37-557FD0B0967C}"/>
              </a:ext>
            </a:extLst>
          </p:cNvPr>
          <p:cNvSpPr txBox="1">
            <a:spLocks/>
          </p:cNvSpPr>
          <p:nvPr/>
        </p:nvSpPr>
        <p:spPr>
          <a:xfrm>
            <a:off x="78748" y="10714"/>
            <a:ext cx="8759726" cy="43582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туризм ОЦП</a:t>
            </a:r>
            <a:endParaRPr lang="x-none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CD414F-0679-4B36-A26F-3A83B0BFCD2A}"/>
              </a:ext>
            </a:extLst>
          </p:cNvPr>
          <p:cNvSpPr txBox="1"/>
          <p:nvPr/>
        </p:nvSpPr>
        <p:spPr>
          <a:xfrm>
            <a:off x="852224" y="407450"/>
            <a:ext cx="3125710" cy="276462"/>
          </a:xfrm>
          <a:prstGeom prst="rect">
            <a:avLst/>
          </a:prstGeom>
          <a:solidFill>
            <a:srgbClr val="52FC66">
              <a:alpha val="90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r>
              <a:rPr lang="ru-RU" sz="1100" b="1" dirty="0" err="1">
                <a:solidFill>
                  <a:srgbClr val="000066"/>
                </a:solidFill>
              </a:rPr>
              <a:t>Карбокситерапия</a:t>
            </a:r>
            <a:r>
              <a:rPr lang="ru-RU" sz="1100" b="1" dirty="0">
                <a:solidFill>
                  <a:srgbClr val="000066"/>
                </a:solidFill>
              </a:rPr>
              <a:t> (городская больница №1)</a:t>
            </a:r>
            <a:endParaRPr lang="x-none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A526DB-EE92-4812-868C-4001A258629C}"/>
              </a:ext>
            </a:extLst>
          </p:cNvPr>
          <p:cNvSpPr txBox="1"/>
          <p:nvPr/>
        </p:nvSpPr>
        <p:spPr>
          <a:xfrm>
            <a:off x="4508481" y="381630"/>
            <a:ext cx="4059964" cy="302282"/>
          </a:xfrm>
          <a:prstGeom prst="rect">
            <a:avLst/>
          </a:prstGeom>
          <a:solidFill>
            <a:srgbClr val="52FC66">
              <a:alpha val="90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r>
              <a:rPr lang="ru-RU" sz="1100" b="1" dirty="0" err="1">
                <a:solidFill>
                  <a:srgbClr val="000066"/>
                </a:solidFill>
              </a:rPr>
              <a:t>Ударноволновая</a:t>
            </a:r>
            <a:r>
              <a:rPr lang="ru-RU" sz="1100" b="1" dirty="0">
                <a:solidFill>
                  <a:srgbClr val="000066"/>
                </a:solidFill>
              </a:rPr>
              <a:t> терапия (городская больница №1)</a:t>
            </a:r>
            <a:endParaRPr lang="x-none" sz="11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C47B6F-5C47-4362-BE5D-2EBB6520FA28}"/>
              </a:ext>
            </a:extLst>
          </p:cNvPr>
          <p:cNvSpPr txBox="1"/>
          <p:nvPr/>
        </p:nvSpPr>
        <p:spPr>
          <a:xfrm>
            <a:off x="849191" y="2757089"/>
            <a:ext cx="3182749" cy="279257"/>
          </a:xfrm>
          <a:prstGeom prst="rect">
            <a:avLst/>
          </a:prstGeom>
          <a:solidFill>
            <a:srgbClr val="52FC66">
              <a:alpha val="90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r>
              <a:rPr lang="ru-RU" sz="1100" b="1" dirty="0" err="1">
                <a:solidFill>
                  <a:srgbClr val="000066"/>
                </a:solidFill>
              </a:rPr>
              <a:t>Барокамератерапия</a:t>
            </a:r>
            <a:r>
              <a:rPr lang="ru-RU" sz="1100" b="1" dirty="0">
                <a:solidFill>
                  <a:srgbClr val="000066"/>
                </a:solidFill>
              </a:rPr>
              <a:t> (городская больница №1)</a:t>
            </a:r>
            <a:endParaRPr lang="x-none" sz="11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FE6F173-A02D-491B-87FA-0867CFD1A79D}"/>
              </a:ext>
            </a:extLst>
          </p:cNvPr>
          <p:cNvSpPr txBox="1"/>
          <p:nvPr/>
        </p:nvSpPr>
        <p:spPr>
          <a:xfrm>
            <a:off x="4508059" y="2733768"/>
            <a:ext cx="4060385" cy="354722"/>
          </a:xfrm>
          <a:prstGeom prst="rect">
            <a:avLst/>
          </a:prstGeom>
          <a:solidFill>
            <a:srgbClr val="52FC66">
              <a:alpha val="90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r>
              <a:rPr lang="ru-RU" sz="1100" b="1" dirty="0">
                <a:solidFill>
                  <a:srgbClr val="000066"/>
                </a:solidFill>
              </a:rPr>
              <a:t>Кабинет Китайской медицины (неврологическое отделение городской больницы №1)</a:t>
            </a:r>
            <a:endParaRPr lang="x-none" sz="11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16E4E3-394C-4D07-A5FE-E36A0D98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7"/>
          <a:stretch/>
        </p:blipFill>
        <p:spPr>
          <a:xfrm>
            <a:off x="849192" y="695861"/>
            <a:ext cx="3128743" cy="19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FF7957-0D9A-40C3-BDCB-D69DB28A4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" r="2085"/>
          <a:stretch/>
        </p:blipFill>
        <p:spPr>
          <a:xfrm>
            <a:off x="4508481" y="683912"/>
            <a:ext cx="4059964" cy="1944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A6891AE-89DC-4EDB-8748-C4BBCB796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23" y="3036346"/>
            <a:ext cx="3205217" cy="2094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A12A63B-3014-493A-A25C-875CA297B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b="8158"/>
          <a:stretch/>
        </p:blipFill>
        <p:spPr bwMode="auto">
          <a:xfrm>
            <a:off x="4508480" y="3088490"/>
            <a:ext cx="4060385" cy="2042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27785" y="3748198"/>
            <a:ext cx="2099594" cy="992579"/>
          </a:xfrm>
          <a:prstGeom prst="rect">
            <a:avLst/>
          </a:prstGeom>
          <a:solidFill>
            <a:srgbClr val="52FC66">
              <a:alpha val="68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исключением стран СНГ 47 чел. </a:t>
            </a: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</a:t>
            </a: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4 экстренно</a:t>
            </a:r>
            <a:endParaRPr lang="x-none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42862"/>
            <a:ext cx="8424936" cy="530915"/>
          </a:xfrm>
          <a:prstGeom prst="rect">
            <a:avLst/>
          </a:prstGeom>
          <a:solidFill>
            <a:srgbClr val="52FC66">
              <a:alpha val="68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12 месяцев 2025 года в учреждении оказана медицинская помощь 1244 иностранным гражданам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72" y="1734494"/>
            <a:ext cx="2408837" cy="175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F46ABD8-A667-43F7-AF37-557FD0B0967C}"/>
              </a:ext>
            </a:extLst>
          </p:cNvPr>
          <p:cNvSpPr txBox="1">
            <a:spLocks/>
          </p:cNvSpPr>
          <p:nvPr/>
        </p:nvSpPr>
        <p:spPr>
          <a:xfrm>
            <a:off x="78749" y="10714"/>
            <a:ext cx="9144000" cy="50880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ДЕЯТЕЛЬНОСТЬ</a:t>
            </a:r>
            <a:endParaRPr lang="x-none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6C0BA4-C615-4B9B-92CE-8FFC995D6115}"/>
              </a:ext>
            </a:extLst>
          </p:cNvPr>
          <p:cNvSpPr txBox="1"/>
          <p:nvPr/>
        </p:nvSpPr>
        <p:spPr>
          <a:xfrm>
            <a:off x="224798" y="3748198"/>
            <a:ext cx="2099594" cy="761747"/>
          </a:xfrm>
          <a:prstGeom prst="rect">
            <a:avLst/>
          </a:prstGeom>
          <a:solidFill>
            <a:srgbClr val="52FC66">
              <a:alpha val="68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Страны, входящие в СНГ: </a:t>
            </a:r>
            <a:r>
              <a:rPr lang="ru-RU" sz="15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</a:t>
            </a:r>
            <a:r>
              <a:rPr lang="ru-RU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1149чел., экстренно 44 человека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3B7C72-CB2C-4152-9230-7FFCDF6E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3" y="1696641"/>
            <a:ext cx="2191202" cy="1628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73700FA-05B3-40A8-B19D-28F3AB043F0D}"/>
              </a:ext>
            </a:extLst>
          </p:cNvPr>
          <p:cNvSpPr txBox="1"/>
          <p:nvPr/>
        </p:nvSpPr>
        <p:spPr>
          <a:xfrm>
            <a:off x="5139063" y="3748198"/>
            <a:ext cx="3240359" cy="807913"/>
          </a:xfrm>
          <a:prstGeom prst="rect">
            <a:avLst/>
          </a:prstGeom>
          <a:solidFill>
            <a:srgbClr val="52FC66">
              <a:alpha val="68000"/>
            </a:srgbClr>
          </a:solidFill>
          <a:ln cmpd="sng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экспорта услуг за 12 месяцев 2025 г. по учреждению составил -35 476,4 долл. США ( в 2024 – 35 919,0дол. США) – темп роста – 98,8% (план на 2025 год – 105%)</a:t>
            </a:r>
            <a:endParaRPr lang="x-none" sz="1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E0F016C8-9E08-496A-A4EB-A5B72644F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469655"/>
              </p:ext>
            </p:extLst>
          </p:nvPr>
        </p:nvGraphicFramePr>
        <p:xfrm>
          <a:off x="5328085" y="1491630"/>
          <a:ext cx="2862317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70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dirty="0">
                <a:solidFill>
                  <a:srgbClr val="00B0F0"/>
                </a:solidFill>
              </a:rPr>
              <a:t>Свято-Ильинский храм Свято-Успенского женского монастыря в Орше</a:t>
            </a:r>
          </a:p>
        </p:txBody>
      </p:sp>
      <p:pic>
        <p:nvPicPr>
          <p:cNvPr id="2050" name="Picture 2" descr="C:\Users\User\Pictures\храм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1630"/>
            <a:ext cx="5091112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7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11188</TotalTime>
  <Words>266</Words>
  <Application>Microsoft Office PowerPoint</Application>
  <PresentationFormat>Экран (16:9)</PresentationFormat>
  <Paragraphs>35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Свято-Ильинский храм Свято-Успенского женского монастыря в Орше</vt:lpstr>
      <vt:lpstr>Презентация PowerPoint</vt:lpstr>
      <vt:lpstr>ОЦП на «ПОЛЕ КВЕТАК»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390</cp:revision>
  <dcterms:created xsi:type="dcterms:W3CDTF">2024-07-24T10:48:12Z</dcterms:created>
  <dcterms:modified xsi:type="dcterms:W3CDTF">2026-05-19T09:04:16Z</dcterms:modified>
</cp:coreProperties>
</file>